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33" r:id="rId1"/>
  </p:sldMasterIdLst>
  <p:notesMasterIdLst>
    <p:notesMasterId r:id="rId14"/>
  </p:notesMasterIdLst>
  <p:handoutMasterIdLst>
    <p:handoutMasterId r:id="rId15"/>
  </p:handoutMasterIdLst>
  <p:sldIdLst>
    <p:sldId id="325" r:id="rId2"/>
    <p:sldId id="583" r:id="rId3"/>
    <p:sldId id="591" r:id="rId4"/>
    <p:sldId id="579" r:id="rId5"/>
    <p:sldId id="576" r:id="rId6"/>
    <p:sldId id="574" r:id="rId7"/>
    <p:sldId id="578" r:id="rId8"/>
    <p:sldId id="584" r:id="rId9"/>
    <p:sldId id="587" r:id="rId10"/>
    <p:sldId id="588" r:id="rId11"/>
    <p:sldId id="590" r:id="rId12"/>
    <p:sldId id="589" r:id="rId13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0101"/>
    <a:srgbClr val="595959"/>
    <a:srgbClr val="785120"/>
    <a:srgbClr val="B59C10"/>
    <a:srgbClr val="B5D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5332" autoAdjust="0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AEAC2F0-71AF-4986-90B8-8C9254E85ED6}" type="datetime1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46F6F1-8F9D-4BC6-B86B-840B6C7A7B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ACF83D5-620C-4C67-96F0-1AA3FD272838}" type="datetime1">
              <a:rPr lang="en-US"/>
              <a:pPr>
                <a:defRPr/>
              </a:pPr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958" tIns="46479" rIns="92958" bIns="4647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C9DAE36-EA72-447E-9568-9499B82857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5610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42963"/>
            <a:ext cx="439737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93775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685800" y="3429000"/>
            <a:ext cx="7772400" cy="2362200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4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788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30A71DE-D215-43F4-9699-D3DBB5023E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68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Autofit/>
          </a:bodyPr>
          <a:lstStyle>
            <a:lvl1pPr algn="l">
              <a:defRPr sz="2800" b="0" i="0" u="none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206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0BD5A5-DA1E-473B-9AC7-82F62CA58F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50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82762"/>
            <a:ext cx="4040188" cy="3951288"/>
          </a:xfrm>
        </p:spPr>
        <p:txBody>
          <a:bodyPr>
            <a:no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2762"/>
            <a:ext cx="4041775" cy="3951288"/>
          </a:xfrm>
        </p:spPr>
        <p:txBody>
          <a:bodyPr>
            <a:no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5BDB33-C0B1-43C1-9F69-B7B4BFF616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4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2E9DE4-3411-49E3-9F70-3323E262AC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139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DAE37E-1E29-4466-A18F-1FE2A2BE7E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208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0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055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08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AC614E-F661-4078-8569-77595D90F1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54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76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7E4B38-3E64-4E4A-9D40-AA4012DBBD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2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81000"/>
            <a:ext cx="822960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41960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D3D41"/>
                </a:solidFill>
              </a:defRPr>
            </a:lvl1pPr>
          </a:lstStyle>
          <a:p>
            <a:fld id="{590E2A04-2C39-4698-83EA-344BCE1B574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35" r:id="rId1"/>
    <p:sldLayoutId id="2147484928" r:id="rId2"/>
    <p:sldLayoutId id="2147484936" r:id="rId3"/>
    <p:sldLayoutId id="2147484929" r:id="rId4"/>
    <p:sldLayoutId id="2147484930" r:id="rId5"/>
    <p:sldLayoutId id="2147484931" r:id="rId6"/>
    <p:sldLayoutId id="2147484932" r:id="rId7"/>
    <p:sldLayoutId id="2147484933" r:id="rId8"/>
    <p:sldLayoutId id="2147484934" r:id="rId9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55051B"/>
          </a:solidFill>
          <a:latin typeface="+mj-lt"/>
          <a:ea typeface="MS PGothic" pitchFamily="34" charset="-128"/>
          <a:cs typeface="ＭＳ Ｐゴシック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55051B"/>
          </a:solidFill>
          <a:latin typeface="Arial" charset="0"/>
          <a:ea typeface="MS PGothic" pitchFamily="34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55051B"/>
          </a:solidFill>
          <a:latin typeface="Arial" charset="0"/>
          <a:ea typeface="MS PGothic" pitchFamily="34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55051B"/>
          </a:solidFill>
          <a:latin typeface="Arial" charset="0"/>
          <a:ea typeface="MS PGothic" pitchFamily="34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55051B"/>
          </a:solidFill>
          <a:latin typeface="Arial" charset="0"/>
          <a:ea typeface="MS PGothic" pitchFamily="34" charset="-128"/>
          <a:cs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55051B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55051B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55051B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55051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04040"/>
          </a:solidFill>
          <a:latin typeface="+mn-lt"/>
          <a:ea typeface="MS PGothic" pitchFamily="34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404040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greene@highered.ohio.gov" TargetMode="External"/><Relationship Id="rId2" Type="http://schemas.openxmlformats.org/officeDocument/2006/relationships/hyperlink" Target="mailto:kmaxson@highered.ohio.gov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ohiohighered.org/3TGR-4T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ohio.gov/Topics/Learning-in-Ohio/Mathematics/Resources-for-Mathematics/Math-Pathway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ubtitle 2"/>
          <p:cNvSpPr>
            <a:spLocks noGrp="1"/>
          </p:cNvSpPr>
          <p:nvPr>
            <p:ph type="body" sz="quarter" idx="10"/>
          </p:nvPr>
        </p:nvSpPr>
        <p:spPr bwMode="auto">
          <a:xfrm>
            <a:off x="838200" y="2133600"/>
            <a:ext cx="6400800" cy="2971800"/>
          </a:xfrm>
          <a:ln>
            <a:noFill/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2800" b="1" dirty="0">
                <a:solidFill>
                  <a:srgbClr val="000000"/>
                </a:solidFill>
                <a:cs typeface="Arial" pitchFamily="34" charset="0"/>
                <a:sym typeface="Gill Sans" charset="0"/>
              </a:rPr>
              <a:t>Krista Maxson, PhD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b="1" dirty="0">
                <a:solidFill>
                  <a:srgbClr val="000000"/>
                </a:solidFill>
                <a:cs typeface="Arial" pitchFamily="34" charset="0"/>
                <a:sym typeface="Gill Sans" charset="0"/>
              </a:rPr>
              <a:t>Associate Vice Chancellor, P-16 Initiatives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404040"/>
                </a:solidFill>
                <a:hlinkClick r:id="rId2"/>
              </a:rPr>
              <a:t>kmaxson@highered.ohio.gov</a:t>
            </a:r>
            <a:endParaRPr lang="en-US" altLang="en-US" sz="2800" dirty="0">
              <a:solidFill>
                <a:srgbClr val="40404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800" dirty="0">
              <a:solidFill>
                <a:srgbClr val="40404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b="1" dirty="0">
                <a:solidFill>
                  <a:srgbClr val="000000"/>
                </a:solidFill>
                <a:cs typeface="Arial" pitchFamily="34" charset="0"/>
              </a:rPr>
              <a:t>Pamela Greene, PhD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dirty="0">
                <a:solidFill>
                  <a:srgbClr val="000000"/>
                </a:solidFill>
                <a:cs typeface="Arial" pitchFamily="34" charset="0"/>
              </a:rPr>
              <a:t>Director, Educator Preparation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000000"/>
                </a:solidFill>
                <a:cs typeface="Arial" pitchFamily="34" charset="0"/>
                <a:hlinkClick r:id="rId3"/>
              </a:rPr>
              <a:t>pgreene@highered.ohio.gov</a:t>
            </a:r>
            <a:r>
              <a:rPr lang="en-US" altLang="en-US" sz="2800" dirty="0">
                <a:solidFill>
                  <a:srgbClr val="000000"/>
                </a:solidFill>
                <a:cs typeface="Arial" pitchFamily="34" charset="0"/>
              </a:rPr>
              <a:t>  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dirty="0">
              <a:solidFill>
                <a:srgbClr val="40404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5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Lean Ohio &amp; Future Program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48200"/>
          </a:xfrm>
        </p:spPr>
        <p:txBody>
          <a:bodyPr/>
          <a:lstStyle/>
          <a:p>
            <a:r>
              <a:rPr lang="en-US" dirty="0"/>
              <a:t>Some adjustments to the program review process</a:t>
            </a:r>
          </a:p>
          <a:p>
            <a:r>
              <a:rPr lang="en-US" dirty="0"/>
              <a:t>Streamlining</a:t>
            </a:r>
          </a:p>
          <a:p>
            <a:r>
              <a:rPr lang="en-US" dirty="0"/>
              <a:t>Possible reduced number of steps for EPPs submitting programs</a:t>
            </a:r>
          </a:p>
          <a:p>
            <a:r>
              <a:rPr lang="en-US" dirty="0"/>
              <a:t>Possible adjustments to training of chairs, panel members, &amp; EPP faculty who prepare programs</a:t>
            </a:r>
          </a:p>
          <a:p>
            <a:r>
              <a:rPr lang="en-US" dirty="0"/>
              <a:t>Other possible adjustment TBD as Lean continues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30101"/>
                </a:solidFill>
              </a:rPr>
              <a:t>MOST IMPORTANT TAKEAWAY FOR EPPs!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    Any changes resulting from Lean will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    NOT GO INTO EFFECT BEFORE AY 2022-2023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A71DE-D215-43F4-9699-D3DBB5023ECD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919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8A8B-FE30-4AD4-9226-AF34BA11E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Some Frequent Questions!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1F5FB-6098-451A-AE62-6730A5CA1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48200"/>
          </a:xfrm>
        </p:spPr>
        <p:txBody>
          <a:bodyPr/>
          <a:lstStyle/>
          <a:p>
            <a:r>
              <a:rPr lang="en-US" dirty="0"/>
              <a:t>When submitting endorsements, is it possible to provide one set of common elements or does each endorsement need its own common elements?</a:t>
            </a:r>
          </a:p>
          <a:p>
            <a:endParaRPr lang="en-US" dirty="0"/>
          </a:p>
          <a:p>
            <a:r>
              <a:rPr lang="en-US" dirty="0"/>
              <a:t>When submitting programs that overlap, is a single statement explaining the overlap sufficient? What should be included in that statement?</a:t>
            </a:r>
          </a:p>
          <a:p>
            <a:endParaRPr lang="en-US" dirty="0"/>
          </a:p>
          <a:p>
            <a:r>
              <a:rPr lang="en-US" dirty="0"/>
              <a:t>Will possible rule changes impact future submissions of dual programs? What will the impact look like?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634650-4165-4739-A313-8CB44C1909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A71DE-D215-43F4-9699-D3DBB5023ECD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48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pPr algn="ctr"/>
            <a:r>
              <a:rPr lang="en-US" sz="3200" dirty="0"/>
              <a:t>Ways to Be in Touch with Ed Prep!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know that questions come up all of the time. If your questions were not asked &amp; answered during today’s update, please contact Krista and/or me at our e-mail addresses below or via the Ed Prep mailbox. </a:t>
            </a:r>
          </a:p>
          <a:p>
            <a:pPr marL="1884363" indent="0">
              <a:lnSpc>
                <a:spcPct val="150000"/>
              </a:lnSpc>
              <a:buNone/>
            </a:pPr>
            <a:r>
              <a:rPr lang="en-US" dirty="0"/>
              <a:t>kmaxson@highered.ohio.gov</a:t>
            </a:r>
          </a:p>
          <a:p>
            <a:pPr marL="1884363" indent="0">
              <a:buNone/>
            </a:pPr>
            <a:r>
              <a:rPr lang="en-US" dirty="0"/>
              <a:t>pgreene@highered.ohio.gov</a:t>
            </a:r>
          </a:p>
          <a:p>
            <a:pPr marL="1884363" indent="0">
              <a:buNone/>
            </a:pPr>
            <a:r>
              <a:rPr lang="en-US" dirty="0"/>
              <a:t>EdPrep@highered.ohio.gov</a:t>
            </a:r>
          </a:p>
          <a:p>
            <a:pPr marL="1884363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700" b="1" dirty="0">
                <a:solidFill>
                  <a:srgbClr val="C00000"/>
                </a:solidFill>
              </a:rPr>
              <a:t>We Look Forward to Hearing from &amp; </a:t>
            </a:r>
          </a:p>
          <a:p>
            <a:pPr marL="0" indent="0" algn="ctr">
              <a:buNone/>
            </a:pPr>
            <a:r>
              <a:rPr lang="en-US" sz="2700" b="1" dirty="0">
                <a:solidFill>
                  <a:srgbClr val="C00000"/>
                </a:solidFill>
              </a:rPr>
              <a:t>Our Continued Collaboration!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A71DE-D215-43F4-9699-D3DBB5023ECD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417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hlinkClick r:id="rId2"/>
              </a:rPr>
              <a:t>3 to get Ready / Four to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sz="2000" dirty="0">
                <a:solidFill>
                  <a:srgbClr val="2C2826"/>
                </a:solidFill>
                <a:latin typeface="Helvetica" panose="020B0604020202020204" pitchFamily="34" charset="0"/>
              </a:rPr>
              <a:t>October is </a:t>
            </a:r>
          </a:p>
          <a:p>
            <a:pPr marL="0" lvl="1" indent="0">
              <a:buNone/>
            </a:pPr>
            <a:r>
              <a:rPr lang="en-US" sz="2000" dirty="0">
                <a:solidFill>
                  <a:srgbClr val="2C2826"/>
                </a:solidFill>
                <a:latin typeface="Helvetica" panose="020B0604020202020204" pitchFamily="34" charset="0"/>
              </a:rPr>
              <a:t>FAFSA </a:t>
            </a:r>
          </a:p>
          <a:p>
            <a:pPr marL="0" lvl="1" indent="0">
              <a:buNone/>
            </a:pPr>
            <a:r>
              <a:rPr lang="en-US" sz="2000" dirty="0">
                <a:solidFill>
                  <a:srgbClr val="2C2826"/>
                </a:solidFill>
                <a:latin typeface="Helvetica" panose="020B0604020202020204" pitchFamily="34" charset="0"/>
              </a:rPr>
              <a:t>completion </a:t>
            </a:r>
          </a:p>
          <a:p>
            <a:pPr marL="0" lvl="1" indent="0">
              <a:buNone/>
            </a:pPr>
            <a:r>
              <a:rPr lang="en-US" sz="2000" dirty="0">
                <a:solidFill>
                  <a:srgbClr val="2C2826"/>
                </a:solidFill>
                <a:latin typeface="Helvetica" panose="020B0604020202020204" pitchFamily="34" charset="0"/>
              </a:rPr>
              <a:t>month</a:t>
            </a:r>
            <a:endParaRPr lang="en-US" dirty="0"/>
          </a:p>
          <a:p>
            <a:pPr marL="0" lvl="2" indent="0">
              <a:buNone/>
            </a:pPr>
            <a:r>
              <a:rPr lang="en-US" sz="2000" dirty="0"/>
              <a:t>2021 FAFSA </a:t>
            </a:r>
          </a:p>
          <a:p>
            <a:pPr marL="0" lvl="2" indent="0">
              <a:buNone/>
            </a:pPr>
            <a:r>
              <a:rPr lang="en-US" sz="2000" dirty="0"/>
              <a:t>Completion </a:t>
            </a:r>
          </a:p>
          <a:p>
            <a:pPr marL="0" lvl="2" indent="0">
              <a:buNone/>
            </a:pPr>
            <a:r>
              <a:rPr lang="en-US" sz="2000" dirty="0"/>
              <a:t>down 4.7%</a:t>
            </a:r>
          </a:p>
          <a:p>
            <a:pPr marL="0" lvl="2" indent="0">
              <a:buNone/>
            </a:pPr>
            <a:r>
              <a:rPr lang="en-US" sz="2000" dirty="0"/>
              <a:t>In Ohio</a:t>
            </a:r>
          </a:p>
          <a:p>
            <a:pPr marL="0" lvl="2" indent="0">
              <a:buNone/>
            </a:pPr>
            <a:r>
              <a:rPr lang="en-US" sz="2000" dirty="0"/>
              <a:t>down 9.3%</a:t>
            </a:r>
          </a:p>
          <a:p>
            <a:pPr marL="0" lvl="2" indent="0">
              <a:buNone/>
            </a:pPr>
            <a:r>
              <a:rPr lang="en-US" sz="2000" dirty="0"/>
              <a:t>in Ohio high </a:t>
            </a:r>
          </a:p>
          <a:p>
            <a:pPr marL="0" lvl="2" indent="0">
              <a:buNone/>
            </a:pPr>
            <a:r>
              <a:rPr lang="en-US" sz="2000" dirty="0"/>
              <a:t>minority</a:t>
            </a:r>
          </a:p>
          <a:p>
            <a:pPr marL="0" lvl="2" indent="0">
              <a:buNone/>
            </a:pPr>
            <a:r>
              <a:rPr lang="en-US" sz="2000" dirty="0"/>
              <a:t>serving HS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A71DE-D215-43F4-9699-D3DBB5023ECD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220ABD-8468-40EC-815F-39BCA8D79A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5594" y="1248243"/>
            <a:ext cx="6400800" cy="436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95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D59EE-85C3-4C88-A518-17FFF9A15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Strengthening Ohio’s HS Math Pathways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67F423-E8A1-4BB2-897F-231B81FE05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A71DE-D215-43F4-9699-D3DBB5023ECD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1DEF23-4DA3-464A-B833-401E26A0C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1327B3-C08D-412F-B04A-6EEEAB6EF20B}"/>
              </a:ext>
            </a:extLst>
          </p:cNvPr>
          <p:cNvSpPr/>
          <p:nvPr/>
        </p:nvSpPr>
        <p:spPr>
          <a:xfrm>
            <a:off x="0" y="-47443"/>
            <a:ext cx="9144000" cy="629584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FE0B7E2-F0DE-4C8C-A2F9-56EA3EE6F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284" y="-47444"/>
            <a:ext cx="7851716" cy="634981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4D4C493-030A-4F7B-8844-AD59BFDDB108}"/>
              </a:ext>
            </a:extLst>
          </p:cNvPr>
          <p:cNvSpPr/>
          <p:nvPr/>
        </p:nvSpPr>
        <p:spPr>
          <a:xfrm>
            <a:off x="0" y="5867400"/>
            <a:ext cx="9144000" cy="4889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F58C1E-1228-4660-A159-00A216A9A803}"/>
              </a:ext>
            </a:extLst>
          </p:cNvPr>
          <p:cNvSpPr txBox="1"/>
          <p:nvPr/>
        </p:nvSpPr>
        <p:spPr>
          <a:xfrm>
            <a:off x="0" y="0"/>
            <a:ext cx="259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hlinkClick r:id="rId3"/>
              </a:rPr>
              <a:t>Virtual Symposium </a:t>
            </a:r>
            <a:endParaRPr lang="en-US" dirty="0"/>
          </a:p>
          <a:p>
            <a:pPr algn="ctr"/>
            <a:r>
              <a:rPr lang="en-US" dirty="0"/>
              <a:t>Nov. 9-10, 2021 4:00-7:30pm</a:t>
            </a:r>
          </a:p>
        </p:txBody>
      </p:sp>
    </p:spTree>
    <p:extLst>
      <p:ext uri="{BB962C8B-B14F-4D97-AF65-F5344CB8AC3E}">
        <p14:creationId xmlns:p14="http://schemas.microsoft.com/office/powerpoint/2010/main" val="2424511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HB 110 Computer Science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24400"/>
          </a:xfrm>
        </p:spPr>
        <p:txBody>
          <a:bodyPr/>
          <a:lstStyle/>
          <a:p>
            <a:r>
              <a:rPr lang="en-US" dirty="0"/>
              <a:t>Panel of computer scientists, Ed Prep faculty, ODE, and ODHE staff meeting.</a:t>
            </a:r>
          </a:p>
          <a:p>
            <a:endParaRPr lang="en-US" dirty="0"/>
          </a:p>
          <a:p>
            <a:r>
              <a:rPr lang="en-US" dirty="0"/>
              <a:t>Breaking into teams to address recommendations via grade bands:</a:t>
            </a:r>
          </a:p>
          <a:p>
            <a:pPr lvl="1"/>
            <a:r>
              <a:rPr lang="en-US" dirty="0"/>
              <a:t>Primary (PK-5)</a:t>
            </a:r>
          </a:p>
          <a:p>
            <a:pPr lvl="1"/>
            <a:r>
              <a:rPr lang="en-US" dirty="0"/>
              <a:t>Middle Childhood (4-9)</a:t>
            </a:r>
          </a:p>
          <a:p>
            <a:pPr lvl="1"/>
            <a:r>
              <a:rPr lang="en-US" dirty="0"/>
              <a:t>Adolescent Young Adult (7-12)</a:t>
            </a:r>
          </a:p>
          <a:p>
            <a:pPr lvl="1"/>
            <a:r>
              <a:rPr lang="en-US" dirty="0"/>
              <a:t>Multi-Age (PK-12)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A71DE-D215-43F4-9699-D3DBB5023ECD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7738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Diversifying the Education Profession Advisory Council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ODE’s Office of Educator Effectiveness, </a:t>
            </a:r>
          </a:p>
          <a:p>
            <a:pPr lvl="1"/>
            <a:r>
              <a:rPr lang="en-US" dirty="0"/>
              <a:t>Director Yenetta Harper </a:t>
            </a:r>
          </a:p>
          <a:p>
            <a:pPr lvl="1"/>
            <a:r>
              <a:rPr lang="en-US" dirty="0"/>
              <a:t>collaborative effort that has multiple workgroups one being the….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/>
              <a:t>Higher Education Workgroup</a:t>
            </a:r>
          </a:p>
          <a:p>
            <a:pPr lvl="1"/>
            <a:r>
              <a:rPr lang="en-US" dirty="0"/>
              <a:t>Conduct survey to prepare an inventory of what is happening in state</a:t>
            </a:r>
          </a:p>
          <a:p>
            <a:pPr lvl="1"/>
            <a:r>
              <a:rPr lang="en-US" dirty="0"/>
              <a:t>Survey was sent end of June and was open through August to collect information</a:t>
            </a:r>
          </a:p>
          <a:p>
            <a:pPr lvl="1"/>
            <a:r>
              <a:rPr lang="en-US" dirty="0"/>
              <a:t>Workgroup has reviewed preliminary results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A71DE-D215-43F4-9699-D3DBB5023ECD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844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Program Review Update – Fall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i="0" dirty="0">
                <a:effectLst/>
                <a:latin typeface="Helvetica" panose="020B0604020202020204" pitchFamily="34" charset="0"/>
              </a:rPr>
              <a:t>Manual and Forms posted on website: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30101"/>
                </a:solidFill>
              </a:rPr>
              <a:t>Working Manual Draft – Review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30101"/>
                </a:solidFill>
                <a:latin typeface="Helvetica" panose="020B0604020202020204" pitchFamily="34" charset="0"/>
              </a:rPr>
              <a:t>Form Sections 1 &amp; 2 – Common Elements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30101"/>
                </a:solidFill>
                <a:latin typeface="Helvetica" panose="020B0604020202020204" pitchFamily="34" charset="0"/>
              </a:rPr>
              <a:t>Form Section 3 – Teacher, Professional Administrator, and Pupil Services Programs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30101"/>
                </a:solidFill>
                <a:latin typeface="Helvetica" panose="020B0604020202020204" pitchFamily="34" charset="0"/>
              </a:rPr>
              <a:t>Form Section 4 – Endorsements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30101"/>
                </a:solidFill>
                <a:latin typeface="Helvetica" panose="020B0604020202020204" pitchFamily="34" charset="0"/>
              </a:rPr>
              <a:t>Form Section 5 – Associate Licenses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>
              <a:latin typeface="Helvetica" panose="020B0604020202020204" pitchFamily="34" charset="0"/>
            </a:endParaRPr>
          </a:p>
          <a:p>
            <a:pPr marL="285750" lvl="1">
              <a:buFont typeface="Arial" panose="020B0604020202020204" pitchFamily="34" charset="0"/>
              <a:buChar char="•"/>
            </a:pPr>
            <a:r>
              <a:rPr lang="en-US" sz="2400" b="1" dirty="0">
                <a:latin typeface="Helvetica" panose="020B0604020202020204" pitchFamily="34" charset="0"/>
              </a:rPr>
              <a:t>Fall submissions due date: October 15, 2021</a:t>
            </a:r>
          </a:p>
          <a:p>
            <a:pPr marL="685800" lvl="2"/>
            <a:r>
              <a:rPr lang="en-US" sz="2400" b="1" dirty="0">
                <a:latin typeface="Helvetica" panose="020B0604020202020204" pitchFamily="34" charset="0"/>
              </a:rPr>
              <a:t>Submit to: </a:t>
            </a:r>
            <a:r>
              <a:rPr lang="en-US" sz="2400" b="1" dirty="0">
                <a:solidFill>
                  <a:srgbClr val="C00000"/>
                </a:solidFill>
                <a:latin typeface="Helvetica" panose="020B0604020202020204" pitchFamily="34" charset="0"/>
              </a:rPr>
              <a:t>EdPrep@highered.ohio.gov</a:t>
            </a:r>
            <a:endParaRPr lang="en-US" sz="2400" b="1" dirty="0">
              <a:latin typeface="Helvetica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0" lvl="1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A71DE-D215-43F4-9699-D3DBB5023EC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095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000" b="1" dirty="0"/>
              <a:t>Ohio Specific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48200"/>
          </a:xfrm>
        </p:spPr>
        <p:txBody>
          <a:bodyPr/>
          <a:lstStyle/>
          <a:p>
            <a:pPr marL="0" lvl="1" indent="0">
              <a:buNone/>
            </a:pPr>
            <a:endParaRPr lang="en-US" dirty="0">
              <a:solidFill>
                <a:srgbClr val="030101"/>
              </a:solidFill>
              <a:latin typeface="Helvetica" panose="020B0604020202020204" pitchFamily="34" charset="0"/>
            </a:endParaRPr>
          </a:p>
          <a:p>
            <a:pPr marL="0" lvl="1" indent="0" algn="ctr">
              <a:buNone/>
            </a:pPr>
            <a:r>
              <a:rPr lang="en-US" dirty="0">
                <a:solidFill>
                  <a:srgbClr val="030101"/>
                </a:solidFill>
                <a:latin typeface="Helvetica" panose="020B0604020202020204" pitchFamily="34" charset="0"/>
              </a:rPr>
              <a:t>https://www.ohiohighered.org/educator-preparation/institutions</a:t>
            </a:r>
          </a:p>
          <a:p>
            <a:pPr marL="63500" lvl="1" indent="0">
              <a:buNone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030101"/>
              </a:solidFill>
              <a:latin typeface="Helvetica" panose="020B0604020202020204" pitchFamily="34" charset="0"/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030101"/>
                </a:solidFill>
                <a:latin typeface="Helvetica" panose="020B0604020202020204" pitchFamily="34" charset="0"/>
              </a:rPr>
              <a:t>Chart link takes you to table that lists licensure programs, cluster(which panel) and notes the Ohio requirements.</a:t>
            </a:r>
          </a:p>
          <a:p>
            <a:pPr marL="457200" lvl="1" indent="0">
              <a:buNone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0" lvl="1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A71DE-D215-43F4-9699-D3DBB5023ECD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1031B3-490C-4522-9463-A87CBE0EFC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67000"/>
            <a:ext cx="9144000" cy="1787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338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Lean Ohio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4419600"/>
          </a:xfrm>
        </p:spPr>
        <p:txBody>
          <a:bodyPr/>
          <a:lstStyle/>
          <a:p>
            <a:pPr algn="l"/>
            <a:endParaRPr lang="en-US" dirty="0">
              <a:latin typeface="Helvetica" panose="020B0604020202020204" pitchFamily="34" charset="0"/>
            </a:endParaRPr>
          </a:p>
          <a:p>
            <a:pPr algn="l"/>
            <a:r>
              <a:rPr lang="en-US" dirty="0">
                <a:latin typeface="Helvetica" panose="020B0604020202020204" pitchFamily="34" charset="0"/>
              </a:rPr>
              <a:t>Assists organizations in reviewing processes &amp; related procedures for efficiency &amp; effectiveness</a:t>
            </a:r>
          </a:p>
          <a:p>
            <a:pPr algn="l"/>
            <a:endParaRPr lang="en-US" dirty="0">
              <a:latin typeface="Helvetica" panose="020B0604020202020204" pitchFamily="34" charset="0"/>
            </a:endParaRPr>
          </a:p>
          <a:p>
            <a:pPr algn="l"/>
            <a:r>
              <a:rPr lang="en-US" dirty="0">
                <a:latin typeface="Helvetica" panose="020B0604020202020204" pitchFamily="34" charset="0"/>
              </a:rPr>
              <a:t>Identify </a:t>
            </a:r>
            <a:r>
              <a:rPr lang="en-US" i="1" dirty="0">
                <a:latin typeface="Helvetica" panose="020B0604020202020204" pitchFamily="34" charset="0"/>
              </a:rPr>
              <a:t>waste: practices with potential for greater efficiency</a:t>
            </a:r>
          </a:p>
          <a:p>
            <a:pPr algn="l"/>
            <a:endParaRPr lang="en-US" i="1" dirty="0">
              <a:latin typeface="Helvetica" panose="020B0604020202020204" pitchFamily="34" charset="0"/>
            </a:endParaRPr>
          </a:p>
          <a:p>
            <a:pPr algn="l"/>
            <a:r>
              <a:rPr lang="en-US" dirty="0">
                <a:latin typeface="Helvetica" panose="020B0604020202020204" pitchFamily="34" charset="0"/>
              </a:rPr>
              <a:t>Aspects of processes explored by Lean:</a:t>
            </a:r>
          </a:p>
          <a:p>
            <a:pPr marL="0" indent="0" algn="l">
              <a:buNone/>
            </a:pPr>
            <a:r>
              <a:rPr lang="en-US" dirty="0">
                <a:latin typeface="Helvetica" panose="020B0604020202020204" pitchFamily="34" charset="0"/>
              </a:rPr>
              <a:t>    preparation, training, support, delivery</a:t>
            </a:r>
          </a:p>
          <a:p>
            <a:pPr marL="0" indent="0" algn="l">
              <a:buNone/>
            </a:pPr>
            <a:endParaRPr lang="en-US" dirty="0">
              <a:latin typeface="Helvetica" panose="020B0604020202020204" pitchFamily="34" charset="0"/>
            </a:endParaRPr>
          </a:p>
          <a:p>
            <a:pPr algn="l"/>
            <a:r>
              <a:rPr lang="en-US" dirty="0">
                <a:latin typeface="Helvetica" panose="020B0604020202020204" pitchFamily="34" charset="0"/>
              </a:rPr>
              <a:t>It might tweak the process </a:t>
            </a:r>
            <a:endParaRPr lang="en-US" i="0" dirty="0">
              <a:effectLst/>
              <a:latin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457200" lvl="1" indent="0">
              <a:buNone/>
            </a:pPr>
            <a:endParaRPr lang="en-US" dirty="0">
              <a:solidFill>
                <a:srgbClr val="2C2826"/>
              </a:solidFill>
              <a:latin typeface="Helvetica" panose="020B0604020202020204" pitchFamily="34" charset="0"/>
            </a:endParaRPr>
          </a:p>
          <a:p>
            <a:pPr marL="0" lvl="1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A71DE-D215-43F4-9699-D3DBB5023ECD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488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Lean Ohio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4196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Multi-week process </a:t>
            </a:r>
            <a:r>
              <a:rPr lang="en-US" dirty="0">
                <a:sym typeface="Wingdings" panose="05000000000000000000" pitchFamily="2" charset="2"/>
              </a:rPr>
              <a:t> currently halfway through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Involves Ed Prep staff &amp; IHE stakeholders: </a:t>
            </a:r>
            <a:r>
              <a:rPr lang="en-US" b="1" dirty="0">
                <a:solidFill>
                  <a:srgbClr val="C00000"/>
                </a:solidFill>
                <a:sym typeface="Wingdings" panose="05000000000000000000" pitchFamily="2" charset="2"/>
              </a:rPr>
              <a:t>CUSTOMERS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EPP faculty &amp; staff who participate in program review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   regular cycles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A71DE-D215-43F4-9699-D3DBB5023ECD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007229"/>
      </p:ext>
    </p:extLst>
  </p:cSld>
  <p:clrMapOvr>
    <a:masterClrMapping/>
  </p:clrMapOvr>
</p:sld>
</file>

<file path=ppt/theme/theme1.xml><?xml version="1.0" encoding="utf-8"?>
<a:theme xmlns:a="http://schemas.openxmlformats.org/drawingml/2006/main" name="OARnet_Template">
  <a:themeElements>
    <a:clrScheme name="Custom 3">
      <a:dk1>
        <a:srgbClr val="671C23"/>
      </a:dk1>
      <a:lt1>
        <a:srgbClr val="FFFFFF"/>
      </a:lt1>
      <a:dk2>
        <a:srgbClr val="671C23"/>
      </a:dk2>
      <a:lt2>
        <a:srgbClr val="A0B2CF"/>
      </a:lt2>
      <a:accent1>
        <a:srgbClr val="3C6778"/>
      </a:accent1>
      <a:accent2>
        <a:srgbClr val="737C51"/>
      </a:accent2>
      <a:accent3>
        <a:srgbClr val="C1912F"/>
      </a:accent3>
      <a:accent4>
        <a:srgbClr val="3D3D41"/>
      </a:accent4>
      <a:accent5>
        <a:srgbClr val="AFB8BE"/>
      </a:accent5>
      <a:accent6>
        <a:srgbClr val="91A1BB"/>
      </a:accent6>
      <a:hlink>
        <a:srgbClr val="A7A283"/>
      </a:hlink>
      <a:folHlink>
        <a:srgbClr val="A7A28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13493</TotalTime>
  <Words>592</Words>
  <Application>Microsoft Office PowerPoint</Application>
  <PresentationFormat>On-screen Show (4:3)</PresentationFormat>
  <Paragraphs>132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</vt:lpstr>
      <vt:lpstr>OARnet_Template</vt:lpstr>
      <vt:lpstr>PowerPoint Presentation</vt:lpstr>
      <vt:lpstr>3 to get Ready / Four to Go</vt:lpstr>
      <vt:lpstr>Strengthening Ohio’s HS Math Pathways</vt:lpstr>
      <vt:lpstr>HB 110 Computer Science update</vt:lpstr>
      <vt:lpstr>Diversifying the Education Profession Advisory Council</vt:lpstr>
      <vt:lpstr>Program Review Update – Fall 2021</vt:lpstr>
      <vt:lpstr>Ohio Specific Requirements</vt:lpstr>
      <vt:lpstr>Lean Ohio</vt:lpstr>
      <vt:lpstr>Lean Ohio</vt:lpstr>
      <vt:lpstr>Lean Ohio &amp; Future Program Review</vt:lpstr>
      <vt:lpstr>Some Frequent Questions!</vt:lpstr>
      <vt:lpstr>Ways to Be in Touch with Ed Prep!</vt:lpstr>
    </vt:vector>
  </TitlesOfParts>
  <Company>LENOVO CUSTOMER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Chancellor’s Shared Service Initiative Software</dc:title>
  <dc:creator>LENOVO USER</dc:creator>
  <cp:lastModifiedBy>Maxson, Krista</cp:lastModifiedBy>
  <cp:revision>493</cp:revision>
  <cp:lastPrinted>2010-10-13T19:53:02Z</cp:lastPrinted>
  <dcterms:created xsi:type="dcterms:W3CDTF">2010-10-22T19:08:26Z</dcterms:created>
  <dcterms:modified xsi:type="dcterms:W3CDTF">2021-10-22T15:21:05Z</dcterms:modified>
</cp:coreProperties>
</file>